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7"/>
  </p:notesMasterIdLst>
  <p:sldIdLst>
    <p:sldId id="256" r:id="rId5"/>
    <p:sldId id="2146847054" r:id="rId6"/>
    <p:sldId id="262" r:id="rId7"/>
    <p:sldId id="263" r:id="rId8"/>
    <p:sldId id="265" r:id="rId9"/>
    <p:sldId id="2146847057" r:id="rId10"/>
    <p:sldId id="2146847060" r:id="rId11"/>
    <p:sldId id="2146847063" r:id="rId12"/>
    <p:sldId id="2146847062" r:id="rId13"/>
    <p:sldId id="2146847061" r:id="rId14"/>
    <p:sldId id="2146847055" r:id="rId15"/>
    <p:sldId id="25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jp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21-02-2025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2/21/2025</a:t>
            </a:fld>
            <a:endParaRPr lang="en-US"/>
          </a:p>
        </p:txBody>
      </p:sp>
      <p:sp>
        <p:nvSpPr>
          <p:cNvPr id="9" name="Footer Placeholder 8">
            <a:extLst>
              <a:ext uri="{FF2B5EF4-FFF2-40B4-BE49-F238E27FC236}">
                <a16:creationId xmlns=""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2/21/2025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2/21/2025</a:t>
            </a:fld>
            <a:endParaRPr lang="en-US"/>
          </a:p>
        </p:txBody>
      </p:sp>
      <p:sp>
        <p:nvSpPr>
          <p:cNvPr id="12" name="Footer Placeholder 11">
            <a:extLst>
              <a:ext uri="{FF2B5EF4-FFF2-40B4-BE49-F238E27FC236}">
                <a16:creationId xmlns=""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2/21/2025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2/21/2025</a:t>
            </a:fld>
            <a:endParaRPr lang="en-US"/>
          </a:p>
        </p:txBody>
      </p:sp>
      <p:sp>
        <p:nvSpPr>
          <p:cNvPr id="9" name="Footer Placeholder 8">
            <a:extLst>
              <a:ext uri="{FF2B5EF4-FFF2-40B4-BE49-F238E27FC236}">
                <a16:creationId xmlns=""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2/21/2025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2/21/2025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2/21/2025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2/21/2025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2/21/2025</a:t>
            </a:fld>
            <a:endParaRPr lang="en-US"/>
          </a:p>
        </p:txBody>
      </p:sp>
      <p:sp>
        <p:nvSpPr>
          <p:cNvPr id="10" name="Footer Placeholder 9">
            <a:extLst>
              <a:ext uri="{FF2B5EF4-FFF2-40B4-BE49-F238E27FC236}">
                <a16:creationId xmlns=""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2/21/2025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2/21/2025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sai-harshita-t/Stegnography.git"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lumMod val="75000"/>
                  </a:schemeClr>
                </a:solidFill>
              </a:rPr>
              <a:t>Secure Data Hiding in Image Using Steganography</a:t>
            </a:r>
            <a:endParaRPr lang="en-US" b="1" dirty="0">
              <a:solidFill>
                <a:schemeClr val="accent1">
                  <a:lumMod val="75000"/>
                </a:schemeClr>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smtClean="0">
                <a:solidFill>
                  <a:schemeClr val="accent1">
                    <a:lumMod val="75000"/>
                  </a:schemeClr>
                </a:solidFill>
                <a:latin typeface="Arial"/>
                <a:cs typeface="Arial"/>
              </a:rPr>
              <a:t>CAPSTONE PROJECT</a:t>
            </a:r>
            <a:endParaRPr lang="en-US" sz="3200" b="1" dirty="0">
              <a:solidFill>
                <a:schemeClr val="accent1">
                  <a:lumMod val="75000"/>
                </a:schemeClr>
              </a:solidFill>
              <a:latin typeface="Arial"/>
              <a:cs typeface="Arial"/>
            </a:endParaRPr>
          </a:p>
        </p:txBody>
      </p:sp>
      <p:sp>
        <p:nvSpPr>
          <p:cNvPr id="4" name="TextBox 3"/>
          <p:cNvSpPr txBox="1"/>
          <p:nvPr/>
        </p:nvSpPr>
        <p:spPr>
          <a:xfrm>
            <a:off x="2327820" y="4115311"/>
            <a:ext cx="7980183" cy="163121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r>
              <a:rPr lang="en-US" sz="2000" b="1" dirty="0" smtClean="0">
                <a:solidFill>
                  <a:schemeClr val="accent1">
                    <a:lumMod val="75000"/>
                  </a:schemeClr>
                </a:solidFill>
                <a:latin typeface="Arial" pitchFamily="34" charset="0"/>
                <a:cs typeface="Arial" pitchFamily="34" charset="0"/>
              </a:rPr>
              <a:t>: T . SAI HARSHITA</a:t>
            </a:r>
            <a:endParaRPr lang="en-US" sz="2000" b="1" dirty="0">
              <a:solidFill>
                <a:schemeClr val="accent1">
                  <a:lumMod val="75000"/>
                </a:schemeClr>
              </a:solidFill>
              <a:latin typeface="Arial" pitchFamily="34" charset="0"/>
              <a:cs typeface="Arial" pitchFamily="34" charset="0"/>
            </a:endParaRPr>
          </a:p>
          <a:p>
            <a:r>
              <a:rPr lang="en-US" sz="2000" b="1" dirty="0" smtClean="0">
                <a:solidFill>
                  <a:schemeClr val="accent1">
                    <a:lumMod val="75000"/>
                  </a:schemeClr>
                </a:solidFill>
                <a:latin typeface="Arial"/>
                <a:cs typeface="Arial"/>
              </a:rPr>
              <a:t>Student Name </a:t>
            </a:r>
            <a:r>
              <a:rPr lang="en-US" sz="2000" b="1" dirty="0">
                <a:solidFill>
                  <a:schemeClr val="accent1">
                    <a:lumMod val="75000"/>
                  </a:schemeClr>
                </a:solidFill>
                <a:latin typeface="Arial"/>
                <a:cs typeface="Arial"/>
              </a:rPr>
              <a:t>: </a:t>
            </a:r>
            <a:r>
              <a:rPr lang="en-US" sz="2000" b="1" dirty="0" smtClean="0">
                <a:solidFill>
                  <a:schemeClr val="accent1">
                    <a:lumMod val="75000"/>
                  </a:schemeClr>
                </a:solidFill>
                <a:latin typeface="Arial"/>
                <a:cs typeface="Arial"/>
              </a:rPr>
              <a:t>T. SAI HARSHITA</a:t>
            </a:r>
            <a:endParaRPr lang="en-US" sz="2000" b="1" dirty="0">
              <a:solidFill>
                <a:schemeClr val="accent1">
                  <a:lumMod val="75000"/>
                </a:schemeClr>
              </a:solidFill>
              <a:latin typeface="Arial"/>
              <a:cs typeface="Arial"/>
            </a:endParaRPr>
          </a:p>
          <a:p>
            <a:r>
              <a:rPr lang="en-US" sz="2000" b="1" dirty="0" smtClean="0">
                <a:solidFill>
                  <a:schemeClr val="accent1">
                    <a:lumMod val="75000"/>
                  </a:schemeClr>
                </a:solidFill>
                <a:latin typeface="Arial"/>
                <a:cs typeface="Arial"/>
              </a:rPr>
              <a:t>College </a:t>
            </a:r>
            <a:r>
              <a:rPr lang="en-US" sz="2000" b="1" dirty="0">
                <a:solidFill>
                  <a:schemeClr val="accent1">
                    <a:lumMod val="75000"/>
                  </a:schemeClr>
                </a:solidFill>
                <a:latin typeface="Arial"/>
                <a:cs typeface="Arial"/>
              </a:rPr>
              <a:t>Name &amp; Department : </a:t>
            </a:r>
            <a:r>
              <a:rPr lang="en-US" sz="2000" b="1" dirty="0" smtClean="0">
                <a:solidFill>
                  <a:schemeClr val="accent1">
                    <a:lumMod val="75000"/>
                  </a:schemeClr>
                </a:solidFill>
                <a:latin typeface="Arial"/>
                <a:cs typeface="Arial"/>
              </a:rPr>
              <a:t>ACE ENGINEERING COLLEGE (ECE </a:t>
            </a:r>
            <a:r>
              <a:rPr lang="en-US" sz="2000" b="1" dirty="0" err="1" smtClean="0">
                <a:solidFill>
                  <a:schemeClr val="accent1">
                    <a:lumMod val="75000"/>
                  </a:schemeClr>
                </a:solidFill>
                <a:latin typeface="Arial"/>
                <a:cs typeface="Arial"/>
              </a:rPr>
              <a:t>Dept</a:t>
            </a:r>
            <a:r>
              <a:rPr lang="en-US" sz="2000" b="1" dirty="0" smtClean="0">
                <a:solidFill>
                  <a:schemeClr val="accent1">
                    <a:lumMod val="75000"/>
                  </a:schemeClr>
                </a:solidFill>
                <a:latin typeface="Arial"/>
                <a:cs typeface="Arial"/>
              </a:rPr>
              <a:t>)</a:t>
            </a:r>
            <a:endParaRPr lang="en-US" sz="2000" b="1" dirty="0">
              <a:solidFill>
                <a:schemeClr val="accent1">
                  <a:lumMod val="75000"/>
                </a:schemeClr>
              </a:solidFill>
              <a:latin typeface="Arial"/>
              <a:cs typeface="Arial"/>
            </a:endParaRP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9533255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 xmlns:a16="http://schemas.microsoft.com/office/drawing/2014/main" id="{51A299DD-46FA-7866-41D8-C1BFCC2F69DD}"/>
              </a:ext>
            </a:extLst>
          </p:cNvPr>
          <p:cNvSpPr>
            <a:spLocks noGrp="1"/>
          </p:cNvSpPr>
          <p:nvPr>
            <p:ph idx="1"/>
          </p:nvPr>
        </p:nvSpPr>
        <p:spPr/>
        <p:txBody>
          <a:bodyPr/>
          <a:lstStyle/>
          <a:p>
            <a:r>
              <a:rPr lang="en-IN" dirty="0">
                <a:hlinkClick r:id="rId2"/>
              </a:rPr>
              <a:t>https://</a:t>
            </a:r>
            <a:r>
              <a:rPr lang="en-IN" dirty="0" smtClean="0">
                <a:hlinkClick r:id="rId2"/>
              </a:rPr>
              <a:t>github.com/sai-harshita-t/Stegnography.git</a:t>
            </a:r>
            <a:endParaRPr lang="en-IN" dirty="0" smtClean="0"/>
          </a:p>
          <a:p>
            <a:r>
              <a:rPr lang="en-IN" dirty="0" smtClean="0"/>
              <a:t>The above is the link to access the repository.</a:t>
            </a:r>
          </a:p>
          <a:p>
            <a:endParaRPr lang="en-IN" dirty="0"/>
          </a:p>
          <a:p>
            <a:endParaRPr lang="en-IN" dirty="0" smtClean="0"/>
          </a:p>
          <a:p>
            <a:endParaRPr lang="en-IN" dirty="0"/>
          </a:p>
          <a:p>
            <a:endParaRPr lang="en-IN" dirty="0"/>
          </a:p>
        </p:txBody>
      </p:sp>
    </p:spTree>
    <p:extLst>
      <p:ext uri="{BB962C8B-B14F-4D97-AF65-F5344CB8AC3E}">
        <p14:creationId xmlns:p14="http://schemas.microsoft.com/office/powerpoint/2010/main" val="22306647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6638FD1-D00E-E75B-705C-564F06D93D7B}"/>
              </a:ext>
            </a:extLst>
          </p:cNvPr>
          <p:cNvSpPr>
            <a:spLocks noGrp="1"/>
          </p:cNvSpPr>
          <p:nvPr>
            <p:ph idx="1"/>
          </p:nvPr>
        </p:nvSpPr>
        <p:spPr/>
        <p:txBody>
          <a:bodyPr>
            <a:normAutofit/>
          </a:bodyPr>
          <a:lstStyle/>
          <a:p>
            <a:pPr marL="305435" indent="-305435"/>
            <a:r>
              <a:rPr lang="en-US" sz="2000" b="1" dirty="0" smtClean="0"/>
              <a:t>The </a:t>
            </a:r>
            <a:r>
              <a:rPr lang="en-US" sz="2000" b="1" dirty="0"/>
              <a:t>future scope of a steganography project lies in developing more robust and sophisticated techniques to embed secret information within various digital media, particularly in areas like advanced security, authentication, quantum computing, digital forensics, and integration with </a:t>
            </a:r>
            <a:r>
              <a:rPr lang="en-US" sz="2000" b="1" dirty="0" smtClean="0"/>
              <a:t> </a:t>
            </a:r>
            <a:r>
              <a:rPr lang="en-US" sz="2000" b="1" dirty="0"/>
              <a:t>technology, allowing for secure communication and data protection across diverse applications like military, finance, journalism, and intellectual property protection. </a:t>
            </a:r>
            <a:endParaRPr lang="en-US" sz="2000" b="1" dirty="0"/>
          </a:p>
        </p:txBody>
      </p:sp>
      <p:sp>
        <p:nvSpPr>
          <p:cNvPr id="5" name="Title 4">
            <a:extLst>
              <a:ext uri="{FF2B5EF4-FFF2-40B4-BE49-F238E27FC236}">
                <a16:creationId xmlns=""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a:t>
            </a:r>
            <a:r>
              <a:rPr lang="en-US" sz="4400" b="1" dirty="0" smtClean="0">
                <a:solidFill>
                  <a:schemeClr val="accent1"/>
                </a:solidFill>
                <a:latin typeface="Arial"/>
                <a:cs typeface="Arial"/>
              </a:rPr>
              <a:t>scope(optional)</a:t>
            </a:r>
            <a:endParaRPr lang="en-US" sz="4400" b="1" dirty="0">
              <a:solidFill>
                <a:schemeClr val="accent1"/>
              </a:solidFill>
              <a:latin typeface="Arial"/>
              <a:cs typeface="Arial"/>
            </a:endParaRPr>
          </a:p>
        </p:txBody>
      </p:sp>
    </p:spTree>
    <p:extLst>
      <p:ext uri="{BB962C8B-B14F-4D97-AF65-F5344CB8AC3E}">
        <p14:creationId xmlns:p14="http://schemas.microsoft.com/office/powerpoint/2010/main" val="6148826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 xmlns:a16="http://schemas.microsoft.com/office/drawing/2014/main" id="{8FEE4A9C-3F57-7DA7-91FD-715C3FB47F93}"/>
              </a:ext>
            </a:extLst>
          </p:cNvPr>
          <p:cNvSpPr>
            <a:spLocks noGrp="1"/>
          </p:cNvSpPr>
          <p:nvPr>
            <p:ph idx="1"/>
          </p:nvPr>
        </p:nvSpPr>
        <p:spPr>
          <a:xfrm>
            <a:off x="452403" y="1237632"/>
            <a:ext cx="11029615" cy="4673324"/>
          </a:xfrm>
        </p:spPr>
        <p:txBody>
          <a:bodyPr/>
          <a:lstStyle/>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r>
              <a:rPr lang="en-US" sz="2400" dirty="0">
                <a:latin typeface="Arial Narrow" panose="020B0606020202030204" pitchFamily="34" charset="0"/>
              </a:rPr>
              <a:t>Steganography is a technique used in cybersecurity to hide information in seemingly ordinary files or messages. It's a form of covert communication that can be used to hide text, images, videos, or audio.</a:t>
            </a:r>
          </a:p>
          <a:p>
            <a:pPr marL="0" indent="0">
              <a:buNone/>
            </a:pPr>
            <a:r>
              <a:rPr lang="en-US" sz="2400" dirty="0">
                <a:latin typeface="Arial Narrow" panose="020B0606020202030204" pitchFamily="34" charset="0"/>
              </a:rPr>
              <a:t>Statement :Securing data by hiding the data inside the image by using steganography technique along </a:t>
            </a:r>
            <a:r>
              <a:rPr lang="en-US" sz="2400" dirty="0" smtClean="0">
                <a:latin typeface="Arial Narrow" panose="020B0606020202030204" pitchFamily="34" charset="0"/>
              </a:rPr>
              <a:t>with </a:t>
            </a:r>
            <a:r>
              <a:rPr lang="en-US" sz="2400" dirty="0">
                <a:latin typeface="Arial Narrow" panose="020B0606020202030204" pitchFamily="34" charset="0"/>
              </a:rPr>
              <a:t>other master tools to ensure the safe authorization of the message by sender and receiver.</a:t>
            </a:r>
          </a:p>
          <a:p>
            <a:pPr marL="0" indent="0">
              <a:buNone/>
            </a:pPr>
            <a:endParaRPr lang="en-US" sz="2400" dirty="0">
              <a:latin typeface="Arial Narrow" panose="020B0606020202030204" pitchFamily="34" charset="0"/>
            </a:endParaRPr>
          </a:p>
          <a:p>
            <a:pPr marL="0" indent="0">
              <a:buNone/>
            </a:pPr>
            <a:endParaRPr lang="en-US" sz="2400" dirty="0" smtClean="0">
              <a:latin typeface="Arial Narrow" panose="020B0606020202030204" pitchFamily="34" charset="0"/>
            </a:endParaRPr>
          </a:p>
          <a:p>
            <a:pPr marL="0" indent="0">
              <a:buNone/>
            </a:pPr>
            <a:endParaRPr lang="en-US" dirty="0"/>
          </a:p>
          <a:p>
            <a:pPr marL="0" indent="0">
              <a:buNone/>
            </a:pPr>
            <a:endParaRPr lang="en-US" dirty="0" smtClean="0"/>
          </a:p>
          <a:p>
            <a:pPr marL="0" indent="0">
              <a:buNone/>
            </a:pPr>
            <a:endParaRPr lang="en-US" dirty="0"/>
          </a:p>
          <a:p>
            <a:pPr marL="0" indent="0">
              <a:buNone/>
            </a:pPr>
            <a:endParaRPr lang="en-IN" dirty="0"/>
          </a:p>
        </p:txBody>
      </p:sp>
    </p:spTree>
    <p:extLst>
      <p:ext uri="{BB962C8B-B14F-4D97-AF65-F5344CB8AC3E}">
        <p14:creationId xmlns:p14="http://schemas.microsoft.com/office/powerpoint/2010/main" val="11864211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 xmlns:a16="http://schemas.microsoft.com/office/drawing/2014/main" id="{E041FD9D-DF07-9C37-1E61-1D920E0EF1D4}"/>
              </a:ext>
            </a:extLst>
          </p:cNvPr>
          <p:cNvSpPr>
            <a:spLocks noGrp="1"/>
          </p:cNvSpPr>
          <p:nvPr>
            <p:ph idx="1"/>
          </p:nvPr>
        </p:nvSpPr>
        <p:spPr>
          <a:xfrm>
            <a:off x="441671" y="1087378"/>
            <a:ext cx="11613485" cy="5563973"/>
          </a:xfrm>
        </p:spPr>
        <p:txBody>
          <a:bodyPr vert="horz" lIns="91440" tIns="45720" rIns="91440" bIns="45720" rtlCol="0" anchor="ctr">
            <a:noAutofit/>
          </a:bodyPr>
          <a:lstStyle/>
          <a:p>
            <a:pPr marL="0" indent="0">
              <a:buNone/>
            </a:pPr>
            <a:r>
              <a:rPr lang="en-IN" dirty="0" smtClean="0"/>
              <a:t>Libraries used are :</a:t>
            </a:r>
          </a:p>
          <a:p>
            <a:pPr marL="342900" indent="-342900">
              <a:buAutoNum type="arabicPeriod"/>
            </a:pPr>
            <a:r>
              <a:rPr lang="en-IN" dirty="0" smtClean="0"/>
              <a:t>Visual Studio Code</a:t>
            </a:r>
          </a:p>
          <a:p>
            <a:pPr marL="342900" indent="-342900">
              <a:buAutoNum type="arabicPeriod"/>
            </a:pPr>
            <a:r>
              <a:rPr lang="en-IN" dirty="0" smtClean="0"/>
              <a:t>Python(version 3.13)</a:t>
            </a:r>
          </a:p>
          <a:p>
            <a:pPr marL="0" indent="0">
              <a:buNone/>
            </a:pPr>
            <a:r>
              <a:rPr lang="en-IN" dirty="0" smtClean="0"/>
              <a:t>Technology used:</a:t>
            </a:r>
          </a:p>
          <a:p>
            <a:pPr marL="342900" indent="-342900">
              <a:buAutoNum type="arabicPeriod"/>
            </a:pPr>
            <a:r>
              <a:rPr lang="en-IN" dirty="0" smtClean="0"/>
              <a:t>Windows 11 OS</a:t>
            </a:r>
          </a:p>
          <a:p>
            <a:pPr marL="342900" indent="-342900">
              <a:buAutoNum type="arabicPeriod"/>
            </a:pPr>
            <a:r>
              <a:rPr lang="en-IN" dirty="0" smtClean="0"/>
              <a:t>Reference Images</a:t>
            </a:r>
          </a:p>
          <a:p>
            <a:pPr marL="342900" indent="-342900">
              <a:buAutoNum type="arabicPeriod"/>
            </a:pPr>
            <a:r>
              <a:rPr lang="en-IN" dirty="0" smtClean="0"/>
              <a:t>Git Hub</a:t>
            </a:r>
          </a:p>
          <a:p>
            <a:pPr marL="342900" indent="-342900">
              <a:buAutoNum type="arabicPeriod"/>
            </a:pPr>
            <a:r>
              <a:rPr lang="en-IN" dirty="0" smtClean="0"/>
              <a:t>Open </a:t>
            </a:r>
            <a:r>
              <a:rPr lang="en-IN" dirty="0" err="1" smtClean="0"/>
              <a:t>Stego</a:t>
            </a:r>
            <a:r>
              <a:rPr lang="en-IN" dirty="0" smtClean="0"/>
              <a:t> (reference)</a:t>
            </a:r>
            <a:endParaRPr lang="en-IN" dirty="0" smtClean="0"/>
          </a:p>
          <a:p>
            <a:pPr marL="0" indent="0">
              <a:buNone/>
            </a:pPr>
            <a:endParaRPr lang="en-IN" dirty="0"/>
          </a:p>
        </p:txBody>
      </p:sp>
    </p:spTree>
    <p:extLst>
      <p:ext uri="{BB962C8B-B14F-4D97-AF65-F5344CB8AC3E}">
        <p14:creationId xmlns:p14="http://schemas.microsoft.com/office/powerpoint/2010/main" val="32103584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 xmlns:a16="http://schemas.microsoft.com/office/drawing/2014/main" id="{C4FFAF3C-BA60-9181-132C-C36C403AAEA7}"/>
              </a:ext>
            </a:extLst>
          </p:cNvPr>
          <p:cNvSpPr>
            <a:spLocks noGrp="1"/>
          </p:cNvSpPr>
          <p:nvPr>
            <p:ph idx="1"/>
          </p:nvPr>
        </p:nvSpPr>
        <p:spPr/>
        <p:txBody>
          <a:bodyPr/>
          <a:lstStyle/>
          <a:p>
            <a:pPr marL="0" indent="0">
              <a:buNone/>
            </a:pPr>
            <a:r>
              <a:rPr lang="en-IN" sz="1800" b="1" dirty="0">
                <a:solidFill>
                  <a:srgbClr val="0F0F0F"/>
                </a:solidFill>
              </a:rPr>
              <a:t>What makes this project stand out from other </a:t>
            </a:r>
            <a:r>
              <a:rPr lang="en-IN" sz="1800" b="1" dirty="0" smtClean="0">
                <a:solidFill>
                  <a:srgbClr val="0F0F0F"/>
                </a:solidFill>
              </a:rPr>
              <a:t>projects?</a:t>
            </a:r>
          </a:p>
          <a:p>
            <a:pPr marL="0" indent="0">
              <a:buNone/>
            </a:pPr>
            <a:r>
              <a:rPr lang="en-US" sz="1800" dirty="0" smtClean="0"/>
              <a:t>It </a:t>
            </a:r>
            <a:r>
              <a:rPr lang="en-US" sz="1800" dirty="0"/>
              <a:t>hides the very existence of a secret message within another seemingly ordinary file</a:t>
            </a:r>
            <a:r>
              <a:rPr lang="en-US" sz="1800" dirty="0"/>
              <a:t>, making it difficult to detect that a message is being transmitted at </a:t>
            </a:r>
            <a:r>
              <a:rPr lang="en-US" sz="1800" dirty="0" smtClean="0"/>
              <a:t>all with the help of a very natural and casual image .</a:t>
            </a:r>
          </a:p>
          <a:p>
            <a:pPr marL="0" indent="0">
              <a:buNone/>
            </a:pPr>
            <a:r>
              <a:rPr lang="en-US" sz="1800" dirty="0" smtClean="0"/>
              <a:t>This also has a partition between encryption and decryption which helps the user to easily access the hidden message instead of working through the whole source code</a:t>
            </a:r>
            <a:endParaRPr lang="en-IN" sz="1800" b="1" dirty="0">
              <a:solidFill>
                <a:srgbClr val="0F0F0F"/>
              </a:solidFill>
            </a:endParaRPr>
          </a:p>
          <a:p>
            <a:pPr marL="0" indent="0">
              <a:buNone/>
            </a:pPr>
            <a:endParaRPr lang="en-IN" sz="1800" b="1" dirty="0" smtClean="0">
              <a:solidFill>
                <a:srgbClr val="0F0F0F"/>
              </a:solidFill>
            </a:endParaRPr>
          </a:p>
          <a:p>
            <a:pPr marL="0" indent="0">
              <a:buNone/>
            </a:pPr>
            <a:endParaRPr lang="en-IN" sz="1800" b="1" dirty="0">
              <a:solidFill>
                <a:srgbClr val="0F0F0F"/>
              </a:solidFill>
            </a:endParaRPr>
          </a:p>
          <a:p>
            <a:pPr marL="0" indent="0">
              <a:buNone/>
            </a:pPr>
            <a:endParaRPr lang="en-IN" sz="1800" b="1" dirty="0" smtClean="0">
              <a:solidFill>
                <a:srgbClr val="0F0F0F"/>
              </a:solidFill>
            </a:endParaRPr>
          </a:p>
          <a:p>
            <a:pPr marL="0" indent="0">
              <a:buNone/>
            </a:pPr>
            <a:endParaRPr lang="en-IN" sz="1800" b="1" dirty="0">
              <a:solidFill>
                <a:srgbClr val="0F0F0F"/>
              </a:solidFill>
            </a:endParaRPr>
          </a:p>
        </p:txBody>
      </p:sp>
    </p:spTree>
    <p:extLst>
      <p:ext uri="{BB962C8B-B14F-4D97-AF65-F5344CB8AC3E}">
        <p14:creationId xmlns:p14="http://schemas.microsoft.com/office/powerpoint/2010/main" val="32020245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3" name="Content Placeholder 2">
            <a:extLst>
              <a:ext uri="{FF2B5EF4-FFF2-40B4-BE49-F238E27FC236}">
                <a16:creationId xmlns="" xmlns:a16="http://schemas.microsoft.com/office/drawing/2014/main" id="{AB679E23-F86A-AFA9-FE9C-7F5A518E8198}"/>
              </a:ext>
            </a:extLst>
          </p:cNvPr>
          <p:cNvSpPr>
            <a:spLocks noGrp="1"/>
          </p:cNvSpPr>
          <p:nvPr>
            <p:ph idx="1"/>
          </p:nvPr>
        </p:nvSpPr>
        <p:spPr/>
        <p:txBody>
          <a:bodyPr/>
          <a:lstStyle/>
          <a:p>
            <a:r>
              <a:rPr lang="en-IN" dirty="0" smtClean="0"/>
              <a:t>The end users of the project are:</a:t>
            </a:r>
            <a:endParaRPr lang="en-US" dirty="0" smtClean="0"/>
          </a:p>
          <a:p>
            <a:r>
              <a:rPr lang="en-US" dirty="0"/>
              <a:t>E</a:t>
            </a:r>
            <a:r>
              <a:rPr lang="en-US" dirty="0" smtClean="0"/>
              <a:t>ducation institutions</a:t>
            </a:r>
          </a:p>
          <a:p>
            <a:r>
              <a:rPr lang="en-US" dirty="0"/>
              <a:t>B</a:t>
            </a:r>
            <a:r>
              <a:rPr lang="en-US" dirty="0" smtClean="0"/>
              <a:t>usiness institutions, </a:t>
            </a:r>
          </a:p>
          <a:p>
            <a:r>
              <a:rPr lang="en-US" dirty="0" smtClean="0"/>
              <a:t> Intelligence agencies</a:t>
            </a:r>
          </a:p>
          <a:p>
            <a:r>
              <a:rPr lang="en-US" dirty="0" smtClean="0"/>
              <a:t> </a:t>
            </a:r>
            <a:r>
              <a:rPr lang="en-US" dirty="0"/>
              <a:t>T</a:t>
            </a:r>
            <a:r>
              <a:rPr lang="en-US" dirty="0" smtClean="0"/>
              <a:t>he military</a:t>
            </a:r>
            <a:r>
              <a:rPr lang="en-US" dirty="0"/>
              <a:t> </a:t>
            </a:r>
            <a:r>
              <a:rPr lang="en-US" dirty="0" smtClean="0"/>
              <a:t>and defense services</a:t>
            </a:r>
          </a:p>
          <a:p>
            <a:r>
              <a:rPr lang="en-US" dirty="0" smtClean="0"/>
              <a:t> </a:t>
            </a:r>
            <a:r>
              <a:rPr lang="en-US" dirty="0"/>
              <a:t>C</a:t>
            </a:r>
            <a:r>
              <a:rPr lang="en-US" dirty="0" smtClean="0"/>
              <a:t>ertified </a:t>
            </a:r>
            <a:r>
              <a:rPr lang="en-US" dirty="0"/>
              <a:t>ethical </a:t>
            </a:r>
            <a:r>
              <a:rPr lang="en-US" dirty="0" smtClean="0"/>
              <a:t>hackers</a:t>
            </a:r>
          </a:p>
          <a:p>
            <a:r>
              <a:rPr lang="en-US" dirty="0" smtClean="0"/>
              <a:t> These all</a:t>
            </a:r>
            <a:r>
              <a:rPr lang="en-US" dirty="0"/>
              <a:t> use steganography to embed confidential messages and information in plain sight.</a:t>
            </a:r>
            <a:endParaRPr lang="en-IN" dirty="0"/>
          </a:p>
        </p:txBody>
      </p:sp>
    </p:spTree>
    <p:extLst>
      <p:ext uri="{BB962C8B-B14F-4D97-AF65-F5344CB8AC3E}">
        <p14:creationId xmlns:p14="http://schemas.microsoft.com/office/powerpoint/2010/main" val="38190438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61560" y="3690170"/>
            <a:ext cx="4441751" cy="3019455"/>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296" y="1232452"/>
            <a:ext cx="4290413" cy="2650963"/>
          </a:xfrm>
          <a:prstGeom prst="rect">
            <a:avLst/>
          </a:prstGeom>
        </p:spPr>
      </p:pic>
      <p:sp>
        <p:nvSpPr>
          <p:cNvPr id="7" name="TextBox 6"/>
          <p:cNvSpPr txBox="1"/>
          <p:nvPr/>
        </p:nvSpPr>
        <p:spPr>
          <a:xfrm>
            <a:off x="2999509" y="1575711"/>
            <a:ext cx="6192982" cy="374073"/>
          </a:xfrm>
          <a:prstGeom prst="rect">
            <a:avLst/>
          </a:prstGeom>
          <a:noFill/>
        </p:spPr>
        <p:txBody>
          <a:bodyPr wrap="square" rtlCol="0">
            <a:spAutoFit/>
          </a:bodyPr>
          <a:lstStyle/>
          <a:p>
            <a:pPr algn="ctr"/>
            <a:r>
              <a:rPr lang="en-IN" dirty="0" smtClean="0"/>
              <a:t>1. SOURCE CODE and IMAGE</a:t>
            </a:r>
            <a:endParaRPr lang="en-IN" dirty="0"/>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08879" y="1121412"/>
            <a:ext cx="3701929" cy="2467953"/>
          </a:xfrm>
          <a:prstGeom prst="rect">
            <a:avLst/>
          </a:prstGeom>
        </p:spPr>
      </p:pic>
    </p:spTree>
    <p:extLst>
      <p:ext uri="{BB962C8B-B14F-4D97-AF65-F5344CB8AC3E}">
        <p14:creationId xmlns:p14="http://schemas.microsoft.com/office/powerpoint/2010/main" val="20837152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17673" y="1320691"/>
            <a:ext cx="5527938" cy="3844876"/>
          </a:xfrm>
          <a:prstGeom prst="rect">
            <a:avLst/>
          </a:prstGeom>
        </p:spPr>
      </p:pic>
      <p:sp>
        <p:nvSpPr>
          <p:cNvPr id="5" name="TextBox 4"/>
          <p:cNvSpPr txBox="1"/>
          <p:nvPr/>
        </p:nvSpPr>
        <p:spPr>
          <a:xfrm>
            <a:off x="706557" y="997526"/>
            <a:ext cx="9739745" cy="646331"/>
          </a:xfrm>
          <a:prstGeom prst="rect">
            <a:avLst/>
          </a:prstGeom>
          <a:noFill/>
        </p:spPr>
        <p:txBody>
          <a:bodyPr wrap="square" rtlCol="0">
            <a:spAutoFit/>
          </a:bodyPr>
          <a:lstStyle/>
          <a:p>
            <a:r>
              <a:rPr lang="en-IN" dirty="0" smtClean="0"/>
              <a:t>ENCRYPTION CODE AND IMAGE OUTPUT </a:t>
            </a:r>
          </a:p>
          <a:p>
            <a:endParaRPr lang="en-IN"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6386" y="4559376"/>
            <a:ext cx="3228134" cy="2152089"/>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247" y="1559853"/>
            <a:ext cx="6248812" cy="3513241"/>
          </a:xfrm>
          <a:prstGeom prst="rect">
            <a:avLst/>
          </a:prstGeom>
        </p:spPr>
      </p:pic>
    </p:spTree>
    <p:extLst>
      <p:ext uri="{BB962C8B-B14F-4D97-AF65-F5344CB8AC3E}">
        <p14:creationId xmlns:p14="http://schemas.microsoft.com/office/powerpoint/2010/main" val="23893217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 xmlns:a16="http://schemas.microsoft.com/office/drawing/2014/main" id="{D4974547-DF1B-77BB-E545-9344EDB9AD3F}"/>
              </a:ext>
            </a:extLst>
          </p:cNvPr>
          <p:cNvSpPr>
            <a:spLocks noGrp="1"/>
          </p:cNvSpPr>
          <p:nvPr>
            <p:ph idx="1"/>
          </p:nvPr>
        </p:nvSpPr>
        <p:spPr/>
        <p:txBody>
          <a:bodyPr/>
          <a:lstStyle/>
          <a:p>
            <a:pPr marL="0" indent="0">
              <a:buNone/>
            </a:pPr>
            <a:r>
              <a:rPr lang="en-US" sz="1800" b="1" dirty="0">
                <a:latin typeface="Arial Narrow" panose="020B0606020202030204" pitchFamily="34" charset="0"/>
              </a:rPr>
              <a:t>Statement :Securing data by hiding the data inside the image by using steganography technique along with other master tools to ensure the safe authorization of the message by sender and receiver</a:t>
            </a:r>
            <a:r>
              <a:rPr lang="en-US" sz="1800" b="1" dirty="0" smtClean="0">
                <a:latin typeface="Arial Narrow" panose="020B0606020202030204" pitchFamily="34" charset="0"/>
              </a:rPr>
              <a:t>.</a:t>
            </a:r>
          </a:p>
          <a:p>
            <a:pPr marL="0" indent="0">
              <a:buNone/>
            </a:pPr>
            <a:r>
              <a:rPr lang="en-US" sz="1800" b="1" dirty="0" smtClean="0">
                <a:latin typeface="Arial Narrow" panose="020B0606020202030204" pitchFamily="34" charset="0"/>
              </a:rPr>
              <a:t>Conclusion: The objective of the statement was to hide a hidden text in the image from sender to receiver with access  kept as a password .</a:t>
            </a:r>
          </a:p>
          <a:p>
            <a:pPr marL="0" indent="0">
              <a:buNone/>
            </a:pPr>
            <a:r>
              <a:rPr lang="en-US" sz="1800" b="1" dirty="0" smtClean="0">
                <a:latin typeface="Arial Narrow" panose="020B0606020202030204" pitchFamily="34" charset="0"/>
              </a:rPr>
              <a:t>The password is the only way to access the file and decrypt the message .This ideology has been implemented practically and achieved.</a:t>
            </a:r>
            <a:endParaRPr lang="en-US" sz="1800" b="1" dirty="0">
              <a:latin typeface="Arial Narrow" panose="020B0606020202030204" pitchFamily="34" charset="0"/>
            </a:endParaRPr>
          </a:p>
          <a:p>
            <a:pPr marL="0" indent="0">
              <a:buNone/>
            </a:pPr>
            <a:endParaRPr lang="en-IN" dirty="0"/>
          </a:p>
        </p:txBody>
      </p:sp>
    </p:spTree>
    <p:extLst>
      <p:ext uri="{BB962C8B-B14F-4D97-AF65-F5344CB8AC3E}">
        <p14:creationId xmlns:p14="http://schemas.microsoft.com/office/powerpoint/2010/main" val="4233882376"/>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289AE2-D2AE-49D1-AFAC-3A79F6794255}">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fadb41d3-f9cb-40fb-903c-8cacaba95bb5"/>
    <ds:schemaRef ds:uri="b30265f8-c5e2-4918-b4a1-b977299ca3e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Future forward</Template>
  <TotalTime>60</TotalTime>
  <Words>302</Words>
  <Application>Microsoft Office PowerPoint</Application>
  <PresentationFormat>Widescreen</PresentationFormat>
  <Paragraphs>65</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Arial Narrow</vt:lpstr>
      <vt:lpstr>Calibri</vt:lpstr>
      <vt:lpstr>Calibri Light</vt:lpstr>
      <vt:lpstr>Franklin Gothic Book</vt:lpstr>
      <vt:lpstr>Franklin Gothic Demi</vt:lpstr>
      <vt:lpstr>Wingdings 2</vt:lpstr>
      <vt:lpstr>DividendVTI</vt:lpstr>
      <vt:lpstr>Secure Data Hiding in Image Using Steganography</vt:lpstr>
      <vt:lpstr>OUTLINE</vt:lpstr>
      <vt:lpstr>Problem Statement</vt:lpstr>
      <vt:lpstr>Technology  used</vt:lpstr>
      <vt:lpstr>Wow factors</vt:lpstr>
      <vt:lpstr>End users</vt:lpstr>
      <vt:lpstr>Results</vt:lpstr>
      <vt:lpstr>PowerPoint Presentation</vt:lpstr>
      <vt:lpstr>Conclusion</vt:lpstr>
      <vt:lpstr>GitHub Link</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Sasi</cp:lastModifiedBy>
  <cp:revision>36</cp:revision>
  <dcterms:created xsi:type="dcterms:W3CDTF">2021-05-26T16:50:10Z</dcterms:created>
  <dcterms:modified xsi:type="dcterms:W3CDTF">2025-02-21T12:14:29Z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